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830A-D2EC-4962-BC66-5B50B9DC4379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49E20-5AFF-4269-B315-8628069B4A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Table Manipulation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Short Review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 – Design a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Real World Scenario: </a:t>
            </a:r>
            <a:r>
              <a:rPr lang="en-US" dirty="0" smtClean="0"/>
              <a:t>I have a device that takes up to 100 patient blood samples and analyzes them to see if they have HIV.</a:t>
            </a:r>
          </a:p>
          <a:p>
            <a:r>
              <a:rPr lang="en-US" dirty="0" smtClean="0"/>
              <a:t>The samples are loaded </a:t>
            </a:r>
            <a:r>
              <a:rPr lang="en-US" dirty="0" smtClean="0"/>
              <a:t>into a 10x10 rack, </a:t>
            </a:r>
            <a:r>
              <a:rPr lang="en-US" dirty="0" smtClean="0"/>
              <a:t>each rack holding up to </a:t>
            </a:r>
            <a:r>
              <a:rPr lang="en-US" dirty="0" smtClean="0"/>
              <a:t>100 </a:t>
            </a:r>
            <a:r>
              <a:rPr lang="en-US" dirty="0" smtClean="0"/>
              <a:t>sample tubes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Only one rack at a time can be processed. The next rack cannot be loaded until the previous rack has completed.</a:t>
            </a:r>
            <a:endParaRPr lang="en-US" dirty="0" smtClean="0"/>
          </a:p>
          <a:p>
            <a:r>
              <a:rPr lang="en-US" dirty="0" smtClean="0"/>
              <a:t>For the report, each sample has:</a:t>
            </a:r>
            <a:br>
              <a:rPr lang="en-US" dirty="0" smtClean="0"/>
            </a:br>
            <a:r>
              <a:rPr lang="en-US" dirty="0" smtClean="0"/>
              <a:t>- Sample ID (string)</a:t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dirty="0" smtClean="0"/>
              <a:t>Result (Positive, Negative, or Invalid)</a:t>
            </a:r>
            <a:br>
              <a:rPr lang="en-US" dirty="0" smtClean="0"/>
            </a:br>
            <a:r>
              <a:rPr lang="en-US" dirty="0" smtClean="0"/>
              <a:t>- Date</a:t>
            </a:r>
            <a:br>
              <a:rPr lang="en-US" dirty="0" smtClean="0"/>
            </a:br>
            <a:r>
              <a:rPr lang="en-US" dirty="0" smtClean="0"/>
              <a:t>- Operator who did the run</a:t>
            </a:r>
          </a:p>
          <a:p>
            <a:r>
              <a:rPr lang="en-US" dirty="0" smtClean="0"/>
              <a:t>Design the entities and relations (ERD).</a:t>
            </a:r>
          </a:p>
        </p:txBody>
      </p:sp>
    </p:spTree>
    <p:extLst>
      <p:ext uri="{BB962C8B-B14F-4D97-AF65-F5344CB8AC3E}">
        <p14:creationId xmlns:p14="http://schemas.microsoft.com/office/powerpoint/2010/main" val="1584154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 – Real World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Having designed the tables, the customer then says:</a:t>
            </a:r>
          </a:p>
          <a:p>
            <a:pPr lvl="1"/>
            <a:r>
              <a:rPr lang="en-US" dirty="0" smtClean="0"/>
              <a:t>Sometimes samples are tested in replicates, meaning the same Sample ID may appear more than once in a single run.</a:t>
            </a:r>
          </a:p>
          <a:p>
            <a:pPr lvl="1"/>
            <a:r>
              <a:rPr lang="en-US" dirty="0" smtClean="0"/>
              <a:t>Samples </a:t>
            </a:r>
            <a:r>
              <a:rPr lang="en-US" dirty="0" smtClean="0"/>
              <a:t>sometimes require re-analysis, so raw data is another piece of data to record: 1000 points (</a:t>
            </a:r>
            <a:r>
              <a:rPr lang="en-US" dirty="0" err="1" smtClean="0"/>
              <a:t>int</a:t>
            </a:r>
            <a:r>
              <a:rPr lang="en-US" dirty="0" smtClean="0"/>
              <a:t>) for each sample. The report must include the sum of all those points for each sample.</a:t>
            </a:r>
          </a:p>
          <a:p>
            <a:r>
              <a:rPr lang="en-US" dirty="0" smtClean="0"/>
              <a:t>Makes changes to the database ERD.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314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 – Real World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Having re-designed the tables, the FDA then says:</a:t>
            </a:r>
          </a:p>
          <a:p>
            <a:pPr lvl="1"/>
            <a:r>
              <a:rPr lang="en-US" dirty="0" smtClean="0"/>
              <a:t>All results from all customers databases </a:t>
            </a:r>
            <a:r>
              <a:rPr lang="en-US" dirty="0" smtClean="0"/>
              <a:t>must </a:t>
            </a:r>
            <a:r>
              <a:rPr lang="en-US" dirty="0" smtClean="0"/>
              <a:t>be exportable </a:t>
            </a:r>
            <a:r>
              <a:rPr lang="en-US" dirty="0" smtClean="0"/>
              <a:t>to be merged </a:t>
            </a:r>
            <a:r>
              <a:rPr lang="en-US" dirty="0" smtClean="0"/>
              <a:t>into a </a:t>
            </a:r>
            <a:r>
              <a:rPr lang="en-US" u="sng" dirty="0" smtClean="0"/>
              <a:t>single</a:t>
            </a:r>
            <a:r>
              <a:rPr lang="en-US" dirty="0" smtClean="0"/>
              <a:t> database </a:t>
            </a:r>
            <a:r>
              <a:rPr lang="en-US" u="sng" dirty="0" smtClean="0"/>
              <a:t>with the exact same schema</a:t>
            </a:r>
            <a:r>
              <a:rPr lang="en-US" dirty="0" smtClean="0"/>
              <a:t>, so they can analyze the clinical trial results.</a:t>
            </a:r>
          </a:p>
          <a:p>
            <a:pPr lvl="1"/>
            <a:r>
              <a:rPr lang="en-US" dirty="0" smtClean="0"/>
              <a:t>When merging, no data from the original databases can be altered or added to in any way, including no added columns or tables (exact same schema as the original).</a:t>
            </a:r>
          </a:p>
          <a:p>
            <a:pPr lvl="1"/>
            <a:r>
              <a:rPr lang="en-US" dirty="0" smtClean="0"/>
              <a:t>The instrument serial number that originally did the run has to part of the data recorded.</a:t>
            </a:r>
          </a:p>
          <a:p>
            <a:r>
              <a:rPr lang="en-US" dirty="0"/>
              <a:t>Make any needed changes to the ERD.</a:t>
            </a:r>
          </a:p>
          <a:p>
            <a:r>
              <a:rPr lang="en-US" dirty="0" smtClean="0"/>
              <a:t>How would you import and merge each database?</a:t>
            </a:r>
          </a:p>
          <a:p>
            <a:r>
              <a:rPr lang="en-US" dirty="0" smtClean="0"/>
              <a:t>What anomalies could occur? How could they be addressed? </a:t>
            </a:r>
          </a:p>
        </p:txBody>
      </p:sp>
    </p:spTree>
    <p:extLst>
      <p:ext uri="{BB962C8B-B14F-4D97-AF65-F5344CB8AC3E}">
        <p14:creationId xmlns:p14="http://schemas.microsoft.com/office/powerpoint/2010/main" val="2216588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Copying a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;</a:t>
            </a:r>
          </a:p>
          <a:p>
            <a:pPr lvl="1"/>
            <a:r>
              <a:rPr lang="en-US" sz="2000" dirty="0" smtClean="0"/>
              <a:t>Copies the table structure and the data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 WHERE …</a:t>
            </a:r>
          </a:p>
          <a:p>
            <a:pPr lvl="1"/>
            <a:r>
              <a:rPr lang="en-US" sz="2000" dirty="0" smtClean="0"/>
              <a:t>Copies the table structure and part of the data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000" dirty="0" smtClean="0"/>
              <a:t>CREATE TABLE </a:t>
            </a:r>
            <a:r>
              <a:rPr lang="en-US" sz="2000" dirty="0" err="1" smtClean="0"/>
              <a:t>copyName</a:t>
            </a:r>
            <a:r>
              <a:rPr lang="en-US" sz="2000" dirty="0" smtClean="0"/>
              <a:t>  SELECT * from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 WHERE 0;</a:t>
            </a:r>
          </a:p>
          <a:p>
            <a:pPr lvl="1"/>
            <a:r>
              <a:rPr lang="en-US" sz="1800" dirty="0" smtClean="0"/>
              <a:t>Copies the table structure, but no data</a:t>
            </a:r>
          </a:p>
          <a:p>
            <a:endParaRPr lang="en-US" sz="2000" dirty="0"/>
          </a:p>
          <a:p>
            <a:r>
              <a:rPr lang="en-US" sz="2000" dirty="0" smtClean="0"/>
              <a:t>CREATE TABLE LIKE </a:t>
            </a:r>
            <a:r>
              <a:rPr lang="en-US" sz="2000" dirty="0" err="1" smtClean="0"/>
              <a:t>tableName</a:t>
            </a:r>
            <a:r>
              <a:rPr lang="en-US" sz="2000" dirty="0" smtClean="0"/>
              <a:t>;</a:t>
            </a:r>
          </a:p>
          <a:p>
            <a:pPr lvl="1"/>
            <a:r>
              <a:rPr lang="en-US" sz="1600" dirty="0" smtClean="0"/>
              <a:t>Works like CREATE… SELECT FROM … W</a:t>
            </a:r>
            <a:r>
              <a:rPr lang="en-US" sz="1800" dirty="0" smtClean="0"/>
              <a:t>HERE 0;</a:t>
            </a:r>
            <a:endParaRPr lang="en-US" sz="16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a 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… SELECT</a:t>
            </a:r>
          </a:p>
          <a:p>
            <a:pPr lvl="1"/>
            <a:r>
              <a:rPr lang="en-US" dirty="0" smtClean="0"/>
              <a:t>Does not retain primary key or </a:t>
            </a:r>
            <a:r>
              <a:rPr lang="en-US" dirty="0" err="1" smtClean="0"/>
              <a:t>auto_increment</a:t>
            </a:r>
            <a:endParaRPr lang="en-US" dirty="0" smtClean="0"/>
          </a:p>
          <a:p>
            <a:pPr lvl="1"/>
            <a:r>
              <a:rPr lang="en-US" dirty="0" smtClean="0"/>
              <a:t>Uses the default storage engine (</a:t>
            </a:r>
            <a:r>
              <a:rPr lang="en-US" dirty="0" err="1" smtClean="0"/>
              <a:t>MyISAM</a:t>
            </a:r>
            <a:r>
              <a:rPr lang="en-US" dirty="0" smtClean="0"/>
              <a:t> is the default in PHPMYADMIN)</a:t>
            </a:r>
            <a:endParaRPr lang="en-US" dirty="0"/>
          </a:p>
          <a:p>
            <a:r>
              <a:rPr lang="en-US" dirty="0" smtClean="0"/>
              <a:t>Like</a:t>
            </a:r>
          </a:p>
          <a:p>
            <a:pPr lvl="1"/>
            <a:r>
              <a:rPr lang="en-US" dirty="0" smtClean="0"/>
              <a:t>Foreign key definitions not retained</a:t>
            </a:r>
          </a:p>
          <a:p>
            <a:pPr lvl="1"/>
            <a:r>
              <a:rPr lang="en-US" dirty="0" smtClean="0"/>
              <a:t>Some </a:t>
            </a:r>
            <a:r>
              <a:rPr lang="en-US" dirty="0" err="1" smtClean="0"/>
              <a:t>MyISAM</a:t>
            </a:r>
            <a:r>
              <a:rPr lang="en-US" dirty="0" smtClean="0"/>
              <a:t> table options are dropped</a:t>
            </a:r>
          </a:p>
          <a:p>
            <a:r>
              <a:rPr lang="en-US" dirty="0" smtClean="0"/>
              <a:t>TO FIX</a:t>
            </a:r>
          </a:p>
          <a:p>
            <a:pPr lvl="1"/>
            <a:r>
              <a:rPr lang="en-US" dirty="0" smtClean="0"/>
              <a:t>Use alter table command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 TABLE 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or Drop columns</a:t>
            </a:r>
          </a:p>
          <a:p>
            <a:endParaRPr lang="en-US" dirty="0" smtClean="0"/>
          </a:p>
          <a:p>
            <a:r>
              <a:rPr lang="en-US" dirty="0" smtClean="0"/>
              <a:t>Change the name or definition of a column</a:t>
            </a:r>
          </a:p>
          <a:p>
            <a:endParaRPr lang="en-US" dirty="0" smtClean="0"/>
          </a:p>
          <a:p>
            <a:r>
              <a:rPr lang="en-US" dirty="0" smtClean="0"/>
              <a:t>Add or Drop indexes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Rename the table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Adding or Dropping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Add:</a:t>
            </a:r>
          </a:p>
          <a:p>
            <a:pPr lvl="1"/>
            <a:r>
              <a:rPr lang="en-US" dirty="0" smtClean="0"/>
              <a:t>ALTER TABLE </a:t>
            </a:r>
            <a:r>
              <a:rPr lang="en-US" i="1" dirty="0" err="1" smtClean="0"/>
              <a:t>tableName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ADD </a:t>
            </a:r>
            <a:r>
              <a:rPr lang="en-US" i="1" dirty="0" err="1" smtClean="0"/>
              <a:t>newColumnName</a:t>
            </a:r>
            <a:r>
              <a:rPr lang="en-US" dirty="0" smtClean="0"/>
              <a:t> </a:t>
            </a:r>
            <a:r>
              <a:rPr lang="en-US" i="1" dirty="0" err="1" smtClean="0"/>
              <a:t>columnDefinition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ALTER TABLE t ADD stuff VARCHAR(25) NOT NULL;</a:t>
            </a:r>
          </a:p>
          <a:p>
            <a:r>
              <a:rPr lang="en-US" dirty="0" smtClean="0"/>
              <a:t>To Drop:</a:t>
            </a:r>
          </a:p>
          <a:p>
            <a:pPr lvl="1"/>
            <a:r>
              <a:rPr lang="en-US" dirty="0" smtClean="0"/>
              <a:t>ALTER TABLE </a:t>
            </a:r>
            <a:r>
              <a:rPr lang="en-US" i="1" dirty="0" err="1" smtClean="0"/>
              <a:t>tableName</a:t>
            </a:r>
            <a:r>
              <a:rPr lang="en-US" dirty="0" smtClean="0"/>
              <a:t> DROP </a:t>
            </a:r>
            <a:r>
              <a:rPr lang="en-US" i="1" dirty="0" err="1" smtClean="0"/>
              <a:t>columnName</a:t>
            </a:r>
            <a:r>
              <a:rPr lang="en-US" dirty="0" smtClean="0"/>
              <a:t>;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Modify Existing Columns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i="1" dirty="0" err="1" smtClean="0"/>
              <a:t>tableName</a:t>
            </a:r>
            <a:r>
              <a:rPr lang="en-US" dirty="0" smtClean="0"/>
              <a:t> MODIFY </a:t>
            </a:r>
            <a:r>
              <a:rPr lang="en-US" i="1" dirty="0" err="1" smtClean="0"/>
              <a:t>columnName</a:t>
            </a:r>
            <a:r>
              <a:rPr lang="en-US" dirty="0" smtClean="0"/>
              <a:t> </a:t>
            </a:r>
            <a:r>
              <a:rPr lang="en-US" i="1" dirty="0" smtClean="0"/>
              <a:t>modifications</a:t>
            </a:r>
            <a:r>
              <a:rPr lang="en-US" dirty="0" smtClean="0"/>
              <a:t>;</a:t>
            </a:r>
          </a:p>
          <a:p>
            <a:r>
              <a:rPr lang="en-US" dirty="0" smtClean="0"/>
              <a:t>Modifying column definition must include </a:t>
            </a:r>
            <a:r>
              <a:rPr lang="en-US" u="sng" dirty="0" smtClean="0"/>
              <a:t>all</a:t>
            </a:r>
            <a:r>
              <a:rPr lang="en-US" dirty="0" smtClean="0"/>
              <a:t> </a:t>
            </a:r>
            <a:r>
              <a:rPr lang="en-US" dirty="0" smtClean="0"/>
              <a:t>modifiers, including ones not being changed… </a:t>
            </a:r>
            <a:r>
              <a:rPr lang="en-US" dirty="0" smtClean="0"/>
              <a:t>they are not carried over</a:t>
            </a:r>
          </a:p>
          <a:p>
            <a:pPr lvl="1"/>
            <a:r>
              <a:rPr lang="en-US" dirty="0" smtClean="0"/>
              <a:t>NOT NULL, </a:t>
            </a:r>
            <a:r>
              <a:rPr lang="en-US" dirty="0" smtClean="0"/>
              <a:t>AUTO_INCREMENT, etc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Renaming A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dirty="0" err="1" smtClean="0"/>
              <a:t>tableName</a:t>
            </a:r>
            <a:r>
              <a:rPr lang="en-US" dirty="0" smtClean="0"/>
              <a:t> RENAME TO </a:t>
            </a:r>
            <a:r>
              <a:rPr lang="en-US" dirty="0" err="1" smtClean="0"/>
              <a:t>newName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key is an index</a:t>
            </a:r>
          </a:p>
          <a:p>
            <a:endParaRPr lang="en-US" dirty="0" smtClean="0"/>
          </a:p>
          <a:p>
            <a:r>
              <a:rPr lang="en-US" dirty="0" smtClean="0"/>
              <a:t>Field declared as a primary key must be NOT NULL and can be AUTO INCREMENT</a:t>
            </a:r>
          </a:p>
          <a:p>
            <a:endParaRPr lang="en-US" dirty="0" smtClean="0"/>
          </a:p>
          <a:p>
            <a:r>
              <a:rPr lang="en-US" dirty="0" smtClean="0"/>
              <a:t>Only one primary key permitted but may be a composite key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Primary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 a primary key</a:t>
            </a:r>
          </a:p>
          <a:p>
            <a:pPr lvl="1"/>
            <a:r>
              <a:rPr lang="en-US" dirty="0" smtClean="0"/>
              <a:t>ALTER TABLE </a:t>
            </a:r>
            <a:r>
              <a:rPr lang="en-US" i="1" dirty="0" err="1" smtClean="0"/>
              <a:t>tableName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ADD </a:t>
            </a:r>
            <a:r>
              <a:rPr lang="en-US" dirty="0" smtClean="0"/>
              <a:t>PRIMARY </a:t>
            </a:r>
            <a:r>
              <a:rPr lang="en-US" dirty="0" smtClean="0"/>
              <a:t>KEY(</a:t>
            </a:r>
            <a:r>
              <a:rPr lang="en-US" i="1" dirty="0" smtClean="0"/>
              <a:t>field</a:t>
            </a:r>
            <a:r>
              <a:rPr lang="en-US" dirty="0" smtClean="0"/>
              <a:t> [, </a:t>
            </a:r>
            <a:r>
              <a:rPr lang="en-US" i="1" dirty="0" smtClean="0"/>
              <a:t>field2</a:t>
            </a:r>
            <a:r>
              <a:rPr lang="en-US" dirty="0" smtClean="0"/>
              <a:t>][, </a:t>
            </a:r>
            <a:r>
              <a:rPr lang="en-US" i="1" dirty="0" smtClean="0"/>
              <a:t>field3</a:t>
            </a:r>
            <a:r>
              <a:rPr lang="en-US" dirty="0" smtClean="0"/>
              <a:t>…]);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remove primary key</a:t>
            </a:r>
          </a:p>
          <a:p>
            <a:pPr lvl="1"/>
            <a:r>
              <a:rPr lang="en-US" dirty="0" smtClean="0"/>
              <a:t>ALTER TABLE </a:t>
            </a:r>
            <a:r>
              <a:rPr lang="en-US" i="1" dirty="0" err="1" smtClean="0"/>
              <a:t>tableName</a:t>
            </a:r>
            <a:r>
              <a:rPr lang="en-US" dirty="0" smtClean="0"/>
              <a:t> DROP PRIMARY KEY;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70</TotalTime>
  <Words>528</Words>
  <Application>Microsoft Office PowerPoint</Application>
  <PresentationFormat>On-screen Show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Table Manipulation</vt:lpstr>
      <vt:lpstr>Copying a Table</vt:lpstr>
      <vt:lpstr>PROBLEMS with a Copy</vt:lpstr>
      <vt:lpstr>ALTER TABLE uses</vt:lpstr>
      <vt:lpstr> Adding or Dropping Columns</vt:lpstr>
      <vt:lpstr>To Modify Existing Columns</vt:lpstr>
      <vt:lpstr>Renaming A Table</vt:lpstr>
      <vt:lpstr>Indexes</vt:lpstr>
      <vt:lpstr>Change the Primary Key</vt:lpstr>
      <vt:lpstr>Class Activity – Design a Database</vt:lpstr>
      <vt:lpstr>Class Activity – Real World Issues</vt:lpstr>
      <vt:lpstr>Class Activity – Real World Issues</vt:lpstr>
    </vt:vector>
  </TitlesOfParts>
  <Company>Coleman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Manipulation</dc:title>
  <dc:creator>charliem</dc:creator>
  <cp:lastModifiedBy>Wyatt, John</cp:lastModifiedBy>
  <cp:revision>9</cp:revision>
  <dcterms:created xsi:type="dcterms:W3CDTF">2010-11-18T17:07:51Z</dcterms:created>
  <dcterms:modified xsi:type="dcterms:W3CDTF">2014-08-14T19:20:04Z</dcterms:modified>
</cp:coreProperties>
</file>